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260" r:id="rId5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CCCC00"/>
    <a:srgbClr val="009900"/>
    <a:srgbClr val="99CC00"/>
    <a:srgbClr val="006600"/>
    <a:srgbClr val="33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7" autoAdjust="0"/>
  </p:normalViewPr>
  <p:slideViewPr>
    <p:cSldViewPr>
      <p:cViewPr varScale="1">
        <p:scale>
          <a:sx n="81" d="100"/>
          <a:sy n="81" d="100"/>
        </p:scale>
        <p:origin x="15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9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Relationship Id="rId9" Type="http://schemas.openxmlformats.org/officeDocument/2006/relationships/slide" Target="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1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Relationship Id="rId9" Type="http://schemas.openxmlformats.org/officeDocument/2006/relationships/slide" Target="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5AFD8B44-0C69-493F-B0D5-5CF4C85B7593}"/>
              </a:ext>
            </a:extLst>
          </p:cNvPr>
          <p:cNvSpPr txBox="1"/>
          <p:nvPr/>
        </p:nvSpPr>
        <p:spPr>
          <a:xfrm>
            <a:off x="2915816" y="3114782"/>
            <a:ext cx="3960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1: Biedsysteem 5542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2: Openingen van 12+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3: Stayman vanaf 8 punten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4. Zwakke 2 openingen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5. Blackwood (</a:t>
            </a:r>
            <a:r>
              <a:rPr lang="nl-NL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Azen vragen</a:t>
            </a: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)</a:t>
            </a:r>
          </a:p>
        </p:txBody>
      </p:sp>
      <p:pic>
        <p:nvPicPr>
          <p:cNvPr id="18" name="Graphic 17" descr="Labyrint">
            <a:extLst>
              <a:ext uri="{FF2B5EF4-FFF2-40B4-BE49-F238E27FC236}">
                <a16:creationId xmlns:a16="http://schemas.microsoft.com/office/drawing/2014/main" id="{6678E459-0CBB-429E-AA0A-CFCE4B4655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560" y="2620551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19" name="Graphic 18" descr="Labyrint">
            <a:extLst>
              <a:ext uri="{FF2B5EF4-FFF2-40B4-BE49-F238E27FC236}">
                <a16:creationId xmlns:a16="http://schemas.microsoft.com/office/drawing/2014/main" id="{69F50B2C-CD65-4F50-B370-F665FBD3C1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2240" y="2624889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1" name="Rechthoek 20">
            <a:extLst>
              <a:ext uri="{FF2B5EF4-FFF2-40B4-BE49-F238E27FC236}">
                <a16:creationId xmlns:a16="http://schemas.microsoft.com/office/drawing/2014/main" id="{FFE0A3CB-7A32-4A1C-8C9B-EF6A66A54537}"/>
              </a:ext>
            </a:extLst>
          </p:cNvPr>
          <p:cNvSpPr/>
          <p:nvPr/>
        </p:nvSpPr>
        <p:spPr>
          <a:xfrm>
            <a:off x="3383868" y="4869160"/>
            <a:ext cx="23762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© Bridge Office 2021</a:t>
            </a:r>
            <a:br>
              <a:rPr lang="fr-FR" sz="800" dirty="0"/>
            </a:br>
            <a:r>
              <a:rPr lang="fr-FR" sz="800" dirty="0"/>
              <a:t>Auteur: Thijs Op het Roodt</a:t>
            </a:r>
            <a:endParaRPr lang="nl-NL" sz="800" dirty="0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FA8C9F2-DD63-4D36-875C-A72D65200872}"/>
              </a:ext>
            </a:extLst>
          </p:cNvPr>
          <p:cNvSpPr txBox="1"/>
          <p:nvPr/>
        </p:nvSpPr>
        <p:spPr>
          <a:xfrm>
            <a:off x="467544" y="1120089"/>
            <a:ext cx="8492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1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5" name="Rond diagonale hoek rechthoek 14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5F7C767-6311-4519-82EF-73EC6F39D3C5}"/>
              </a:ext>
            </a:extLst>
          </p:cNvPr>
          <p:cNvSpPr txBox="1"/>
          <p:nvPr/>
        </p:nvSpPr>
        <p:spPr>
          <a:xfrm>
            <a:off x="3240000" y="3240000"/>
            <a:ext cx="5508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Een mooie verdeelde hand en 16 punten, die aan alle eisen van een 1 SA opening voldoet.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77F9F709-F767-4313-B9CD-969362F386C0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860A572-ABA5-4380-A57A-8D473FDEE11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34E3D2B5-C608-C384-ADEB-3BE95158136C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CCF58F1F-1619-0AFA-B72C-9A75E7B05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770849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19" name="Tabel 2">
            <a:extLst>
              <a:ext uri="{FF2B5EF4-FFF2-40B4-BE49-F238E27FC236}">
                <a16:creationId xmlns:a16="http://schemas.microsoft.com/office/drawing/2014/main" id="{D756BAFE-0D20-4BFB-940A-136762412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677406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AHV7652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V10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22" name="Tekstvak 21">
            <a:extLst>
              <a:ext uri="{FF2B5EF4-FFF2-40B4-BE49-F238E27FC236}">
                <a16:creationId xmlns:a16="http://schemas.microsoft.com/office/drawing/2014/main" id="{A81D7D48-AA1C-4C7B-96A4-1D008341DBB4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3D21768A-43CA-45CB-9817-8469AFDC3F9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4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39FCB8D1-F7B8-4221-9063-848F8B0A79F7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15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1EA1AE18-DF83-43D6-8D26-41D78D5D33C3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20" name="Rond diagonale hoek rechthoek 26">
            <a:hlinkClick r:id="rId4" action="ppaction://hlinksldjump"/>
            <a:extLst>
              <a:ext uri="{FF2B5EF4-FFF2-40B4-BE49-F238E27FC236}">
                <a16:creationId xmlns:a16="http://schemas.microsoft.com/office/drawing/2014/main" id="{9374A7D7-C406-4892-97AA-0D5B8F8118A8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BB6BF091-11C6-4926-83CE-08A677A59629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40BF154-745B-4F91-96D9-D755B51AA6A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A8034BE-7594-4A2A-9351-B3F1169CFFCB}"/>
              </a:ext>
            </a:extLst>
          </p:cNvPr>
          <p:cNvSpPr txBox="1"/>
          <p:nvPr/>
        </p:nvSpPr>
        <p:spPr>
          <a:xfrm>
            <a:off x="3240000" y="3240000"/>
            <a:ext cx="5508000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Voor een 3 ♠ opening heeft u teveel punten. Een 2 ♠ is een zwakke 2, die komt al helemaal niet in aanmerking.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Ik open deze hand met 1 ♠ en biedt de ♠ in de volgende biedronde met sprong.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47DF5798-0B1E-E988-D62F-641D1B4BAD1E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E0A79BA-73B2-93B8-ADB9-0B54BB8C9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58164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AHV7652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V10</a:t>
                      </a:r>
                      <a:endParaRPr lang="nl-NL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2" name="Tabel 2">
            <a:extLst>
              <a:ext uri="{FF2B5EF4-FFF2-40B4-BE49-F238E27FC236}">
                <a16:creationId xmlns:a16="http://schemas.microsoft.com/office/drawing/2014/main" id="{2627DEC7-F9FC-442B-BC4E-89646A2B7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356021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H109853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AV10732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9" name="Tekstvak 18">
            <a:extLst>
              <a:ext uri="{FF2B5EF4-FFF2-40B4-BE49-F238E27FC236}">
                <a16:creationId xmlns:a16="http://schemas.microsoft.com/office/drawing/2014/main" id="{2A4323D9-059E-4F8D-83F6-5134DBFCE995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E960A4C6-1330-4A15-A64C-9EC5E010C21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7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774E143D-E88C-4582-A00B-B24CC6E7E467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18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528FE050-4AFE-4BB7-B08B-ACB457924A2B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21" name="Rond diagonale hoek rechthoek 26">
            <a:hlinkClick r:id="rId4" action="ppaction://hlinksldjump"/>
            <a:extLst>
              <a:ext uri="{FF2B5EF4-FFF2-40B4-BE49-F238E27FC236}">
                <a16:creationId xmlns:a16="http://schemas.microsoft.com/office/drawing/2014/main" id="{720ED553-4A2C-4AE4-B753-5D5CEBC0A533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927BEDBA-BE4C-4356-B345-09B2AA091E0B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D5502C5E-3FCE-4D7D-9712-3E2D4D4636B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14653A1-DF31-4E60-91A9-6874A86B68C2}"/>
              </a:ext>
            </a:extLst>
          </p:cNvPr>
          <p:cNvSpPr txBox="1"/>
          <p:nvPr/>
        </p:nvSpPr>
        <p:spPr>
          <a:xfrm>
            <a:off x="3240000" y="3240000"/>
            <a:ext cx="55080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heeft geen 12 punten. Ondanks u twee 6-kaarten moet u hier niet openen.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Wacht liever tot u nog eens aan de beurt komt en biedt dan als eerste uw 6-kaart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Opent u hier met 1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, dan biedt uw partner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of ♠ biedt. 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1852A01E-71BF-915D-AF71-92D58DAE07B8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655B775-AE84-3E10-06EA-756A78AC4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00650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H109853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AV10732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17" name="Tabel 2">
            <a:extLst>
              <a:ext uri="{FF2B5EF4-FFF2-40B4-BE49-F238E27FC236}">
                <a16:creationId xmlns:a16="http://schemas.microsoft.com/office/drawing/2014/main" id="{F59441D6-8352-48BC-951F-53D773190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894314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AH64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HB74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20" name="Tekstvak 19">
            <a:extLst>
              <a:ext uri="{FF2B5EF4-FFF2-40B4-BE49-F238E27FC236}">
                <a16:creationId xmlns:a16="http://schemas.microsoft.com/office/drawing/2014/main" id="{DD50D00B-8A3A-4A35-B51C-6AABD853CD80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7243A683-D70A-4D6D-82F5-1859B2AEDDC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8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D1C0CAA1-23B8-4E7C-BB69-4D6DCD881C84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19" name="Rond diagonale hoek rechthoek 25">
            <a:hlinkClick r:id="rId4" action="ppaction://hlinksldjump"/>
            <a:extLst>
              <a:ext uri="{FF2B5EF4-FFF2-40B4-BE49-F238E27FC236}">
                <a16:creationId xmlns:a16="http://schemas.microsoft.com/office/drawing/2014/main" id="{9B66B86C-25EF-450E-8FE0-82D76260D431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22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88F2225C-ADC8-4EB2-9B11-D11B8FF5BD7B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1722B83A-26B8-4F0E-9DEC-B4DA510EDC45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398004FC-0598-4DA0-AB9F-08D2AA05E28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A86899F7-C4E8-4434-8246-BD464251DAB1}"/>
              </a:ext>
            </a:extLst>
          </p:cNvPr>
          <p:cNvSpPr txBox="1"/>
          <p:nvPr/>
        </p:nvSpPr>
        <p:spPr>
          <a:xfrm>
            <a:off x="3240000" y="3240000"/>
            <a:ext cx="55080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12 punten en twee 4-kaarten.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Van twee 4-kaarten beginnen wij altijd met de laagste.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En bij deze hand is dat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8545092D-5AFD-7571-CEF1-970D5D07B6D8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E876CB7-DAD8-54E9-ABB1-077E527C7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353628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AH64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HB74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2" name="Tabel 2">
            <a:extLst>
              <a:ext uri="{FF2B5EF4-FFF2-40B4-BE49-F238E27FC236}">
                <a16:creationId xmlns:a16="http://schemas.microsoft.com/office/drawing/2014/main" id="{543AD31C-27E6-4246-9D53-B19685C6E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895700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V10843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9" name="Tekstvak 18">
            <a:extLst>
              <a:ext uri="{FF2B5EF4-FFF2-40B4-BE49-F238E27FC236}">
                <a16:creationId xmlns:a16="http://schemas.microsoft.com/office/drawing/2014/main" id="{8A6712A8-B11F-45DE-A945-A6A15BDC28A7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8ECCFDA-D072-4733-8C21-5B5879F5CD8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4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0814D4B9-17E2-4C32-9D0B-478C022ED821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21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F079874C-FA51-42F5-963E-ABDD0FF8A082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23" name="Rond diagonale hoek rechthoek 26">
            <a:hlinkClick r:id="rId9" action="ppaction://hlinksldjump"/>
            <a:extLst>
              <a:ext uri="{FF2B5EF4-FFF2-40B4-BE49-F238E27FC236}">
                <a16:creationId xmlns:a16="http://schemas.microsoft.com/office/drawing/2014/main" id="{32B9C1CB-CF2B-472E-A791-481639C73520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7E29AF49-6410-4F36-9EFC-8711DD199110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7ADC4EB-E7B4-461D-A0CD-666F1D116A4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A6122AB-DAAB-4476-9751-B1D4085E4B10}"/>
              </a:ext>
            </a:extLst>
          </p:cNvPr>
          <p:cNvSpPr txBox="1"/>
          <p:nvPr/>
        </p:nvSpPr>
        <p:spPr>
          <a:xfrm>
            <a:off x="3240000" y="3240000"/>
            <a:ext cx="5508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Van een 5-kaart en een 4-kaart, openen wij altijd met de langste.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Met deze hand dus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6371DE81-06DB-17EE-24C7-9C513107DD40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682177C-F968-8D83-D659-64856EDA7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24803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V10843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U bent niet kwetsbaar. 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19" name="Tabel 2">
            <a:extLst>
              <a:ext uri="{FF2B5EF4-FFF2-40B4-BE49-F238E27FC236}">
                <a16:creationId xmlns:a16="http://schemas.microsoft.com/office/drawing/2014/main" id="{C2BC1CE2-682C-4405-B96B-887CC90112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712883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V986543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20" name="Tekstvak 19">
            <a:extLst>
              <a:ext uri="{FF2B5EF4-FFF2-40B4-BE49-F238E27FC236}">
                <a16:creationId xmlns:a16="http://schemas.microsoft.com/office/drawing/2014/main" id="{F922EFA2-DBA7-4F1C-8A57-8C229A6F1A3B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CF10A4D3-E04A-4BC2-8EFB-39466472A8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4" name="Rond diagonale hoek rechthoek 24">
            <a:hlinkClick r:id="rId4" action="ppaction://hlinksldjump"/>
            <a:extLst>
              <a:ext uri="{FF2B5EF4-FFF2-40B4-BE49-F238E27FC236}">
                <a16:creationId xmlns:a16="http://schemas.microsoft.com/office/drawing/2014/main" id="{796A6F6E-B232-4864-A1DC-3406469BCC56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22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D747FADF-723E-40FF-8B6C-4ECD7E18A36B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23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C5B6F85E-3DDB-4AA7-8897-A55B75A47B2F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42" name="Tekstvak 41">
            <a:extLst>
              <a:ext uri="{FF2B5EF4-FFF2-40B4-BE49-F238E27FC236}">
                <a16:creationId xmlns:a16="http://schemas.microsoft.com/office/drawing/2014/main" id="{93E0ED08-C9B3-4F14-828B-D526686C52D6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41C7B5AE-9D42-4DEF-832D-0AACE8989BB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8BAE95BF-2B6C-4A62-8501-20A558866089}"/>
              </a:ext>
            </a:extLst>
          </p:cNvPr>
          <p:cNvSpPr txBox="1"/>
          <p:nvPr/>
        </p:nvSpPr>
        <p:spPr>
          <a:xfrm>
            <a:off x="467544" y="1120089"/>
            <a:ext cx="8492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1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75C0C509-76C7-42D9-B4E2-630357B0AFBB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DEFD86CB-AE8D-4FA0-A557-747E26FD1E0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398AFF0-B248-46C4-BA9D-2E44C8E7B7F9}"/>
              </a:ext>
            </a:extLst>
          </p:cNvPr>
          <p:cNvSpPr txBox="1"/>
          <p:nvPr/>
        </p:nvSpPr>
        <p:spPr>
          <a:xfrm>
            <a:off x="3240000" y="3240000"/>
            <a:ext cx="55080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Voor een 3♠ bod is deze hand te zwak.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Met een gunstig zitsel, haalt u maximaal 5 slagen. Daarom open ik deze hand met 2♠.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De zwakke 2. Nu klopt de regel van 2 en 3.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ED16574F-9A22-099A-FABE-BC8603F35B8B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U bent niet kwetsbaar. Wat gaat u bieden?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6445D58-3778-5393-15E2-CF652F2D0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853691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V986543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5" name="Tabel 2">
            <a:extLst>
              <a:ext uri="{FF2B5EF4-FFF2-40B4-BE49-F238E27FC236}">
                <a16:creationId xmlns:a16="http://schemas.microsoft.com/office/drawing/2014/main" id="{A5F1201B-A3D6-4681-9B9A-DF61C6096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40414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9" name="Tekstvak 18">
            <a:extLst>
              <a:ext uri="{FF2B5EF4-FFF2-40B4-BE49-F238E27FC236}">
                <a16:creationId xmlns:a16="http://schemas.microsoft.com/office/drawing/2014/main" id="{C9410409-0E13-45A8-AA5A-C117129EFE2B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52E5046-98A5-4050-8B9A-5F16151D247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7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0E798CCD-D88F-4F97-B0D8-6596F119E532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18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43F161B6-33F5-4773-9A06-75BCCADF13DC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21" name="Rond diagonale hoek rechthoek 26">
            <a:hlinkClick r:id="rId9" action="ppaction://hlinksldjump"/>
            <a:extLst>
              <a:ext uri="{FF2B5EF4-FFF2-40B4-BE49-F238E27FC236}">
                <a16:creationId xmlns:a16="http://schemas.microsoft.com/office/drawing/2014/main" id="{4B4E03B5-B740-43F8-98D0-3496963B1437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9BA8636D-5AEB-40B8-B4FA-AEFB1F7CC996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FEBAD2DD-B519-4F37-B24D-E96D6ADCDD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B9A363C-5960-477F-A727-D5D4CD783CBA}"/>
              </a:ext>
            </a:extLst>
          </p:cNvPr>
          <p:cNvSpPr txBox="1"/>
          <p:nvPr/>
        </p:nvSpPr>
        <p:spPr>
          <a:xfrm>
            <a:off x="3240000" y="3240000"/>
            <a:ext cx="5508000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heeft geen 12 punten.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Daarom pas.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Zou u 12 punten of meer gehad hebben, dan zou u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hebben geopend. De middelste van de drie 4-kaarten.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A65713F7-094A-FA37-2EA6-71F66356F670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17EA4E8-C1B3-F825-CE68-920652302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505940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2" name="Tabel 2">
            <a:extLst>
              <a:ext uri="{FF2B5EF4-FFF2-40B4-BE49-F238E27FC236}">
                <a16:creationId xmlns:a16="http://schemas.microsoft.com/office/drawing/2014/main" id="{87C9E818-9EC6-4397-8BB1-1BCF177758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89149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latin typeface="+mn-lt"/>
                        </a:rPr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latin typeface="+mn-lt"/>
                        </a:rPr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9" name="Tekstvak 18">
            <a:extLst>
              <a:ext uri="{FF2B5EF4-FFF2-40B4-BE49-F238E27FC236}">
                <a16:creationId xmlns:a16="http://schemas.microsoft.com/office/drawing/2014/main" id="{641956E5-9985-463F-96CA-D57C292BD469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1F9865E-33CD-4A3E-8FC9-33D3166A0E6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4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23F436BE-4374-4951-B008-C65797318F93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21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3C605A8D-26F6-4C9F-9072-6D9D023C2194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23" name="Rond diagonale hoek rechthoek 26">
            <a:hlinkClick r:id="rId4" action="ppaction://hlinksldjump"/>
            <a:extLst>
              <a:ext uri="{FF2B5EF4-FFF2-40B4-BE49-F238E27FC236}">
                <a16:creationId xmlns:a16="http://schemas.microsoft.com/office/drawing/2014/main" id="{2885DC97-1072-4431-BA4E-A4F097567C24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 Sans Atout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F1F9147-E0FE-47FC-A9AA-9D84FD208696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63DE045-0E9F-48BA-AF3D-D46EEDE9BCB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27AA9A8-7E5C-4206-9CA6-23FEC9B95B77}"/>
              </a:ext>
            </a:extLst>
          </p:cNvPr>
          <p:cNvSpPr txBox="1"/>
          <p:nvPr/>
        </p:nvSpPr>
        <p:spPr>
          <a:xfrm>
            <a:off x="3240000" y="3240000"/>
            <a:ext cx="5508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Een evenwichtige hand met 16 punten.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Meer is er niet over te vertellen.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Dus een echte 1 Sans Atout opening.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DCA3780E-194E-81EE-B866-A47B1D05394F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C0B89C4-5B03-8C1E-8EC5-39E638A87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20109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latin typeface="+mn-lt"/>
                        </a:rPr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latin typeface="+mn-lt"/>
                        </a:rPr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19" name="Tabel 2">
            <a:extLst>
              <a:ext uri="{FF2B5EF4-FFF2-40B4-BE49-F238E27FC236}">
                <a16:creationId xmlns:a16="http://schemas.microsoft.com/office/drawing/2014/main" id="{C10C58A6-26E7-4393-BEDA-5B08867C5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55809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20" name="Tekstvak 19">
            <a:extLst>
              <a:ext uri="{FF2B5EF4-FFF2-40B4-BE49-F238E27FC236}">
                <a16:creationId xmlns:a16="http://schemas.microsoft.com/office/drawing/2014/main" id="{671A8F0C-9D14-49EA-9744-7D0B1E81BE8B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CD82134-1E8D-44C8-B001-6E82B43136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4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2FE1976C-D35B-4FB9-965C-D6436D69BAF1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2" name="Rond diagonale hoek rechthoek 25">
            <a:hlinkClick r:id="rId4" action="ppaction://hlinksldjump"/>
            <a:extLst>
              <a:ext uri="{FF2B5EF4-FFF2-40B4-BE49-F238E27FC236}">
                <a16:creationId xmlns:a16="http://schemas.microsoft.com/office/drawing/2014/main" id="{04934BF0-17B4-411A-ACC8-E1A57B859CA1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23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00F555DD-A383-4E35-AFF9-5DCEF4CECD0F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C605E48B-1EF9-490A-864F-27570C7026C5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B9B29E5-E8A4-4C06-8788-E6BEF5D84BB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FD71E03-A5EF-462D-AD8E-54681829B0C5}"/>
              </a:ext>
            </a:extLst>
          </p:cNvPr>
          <p:cNvSpPr txBox="1"/>
          <p:nvPr/>
        </p:nvSpPr>
        <p:spPr>
          <a:xfrm>
            <a:off x="3240000" y="3240000"/>
            <a:ext cx="55080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17 punten, maar geen SA verdeling.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Met drie 4-kaarten, dan openen wij met de middelste. Maar dat is nu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En wanneer wij een hoge kleur openen, dan wij daar een minimaal een 5-kaart van. Wij open deze hand daarom met 1 ♣.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53CE8836-C7E9-7ABA-B80D-914D376A4C46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9E3423F-4439-BA55-1E6C-5E0F43E30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67253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0" name="Tabel 2">
            <a:extLst>
              <a:ext uri="{FF2B5EF4-FFF2-40B4-BE49-F238E27FC236}">
                <a16:creationId xmlns:a16="http://schemas.microsoft.com/office/drawing/2014/main" id="{801BFB89-FCF8-48D0-8164-58E4AB129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86621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A743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5" name="Tekstvak 14">
            <a:extLst>
              <a:ext uri="{FF2B5EF4-FFF2-40B4-BE49-F238E27FC236}">
                <a16:creationId xmlns:a16="http://schemas.microsoft.com/office/drawing/2014/main" id="{F4596C56-D230-4C4B-810C-9953CC4E440A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CC852D3F-CE23-49CF-8BA5-5B1C8682892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6" name="Rond diagonale hoek rechthoek 24">
            <a:hlinkClick r:id="rId4" action="ppaction://hlinksldjump"/>
            <a:extLst>
              <a:ext uri="{FF2B5EF4-FFF2-40B4-BE49-F238E27FC236}">
                <a16:creationId xmlns:a16="http://schemas.microsoft.com/office/drawing/2014/main" id="{E567704D-DE0B-40A9-BEE3-E1AB45135667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17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FBE87AEB-C221-44F1-9741-87325E4A5CB7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22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46A4883D-DB79-4845-8A19-FBF4B011E9CB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E58518BC-EDF2-4AA8-9370-E29399C5BCD7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334067A-A45B-4C7A-8521-03344B10F62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0DD3F21-D473-4682-9582-86A4B2DBAA27}"/>
              </a:ext>
            </a:extLst>
          </p:cNvPr>
          <p:cNvSpPr txBox="1"/>
          <p:nvPr/>
        </p:nvSpPr>
        <p:spPr>
          <a:xfrm>
            <a:off x="3240000" y="3240000"/>
            <a:ext cx="5508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14 punten.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Van twee 4-kaarten openen wij met de laagste. Daarom 1♣.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5F9D8692-C41C-931F-BF53-85D88F5021A9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D6A438D-FF1B-6859-00E2-62EB4DF69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511385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A743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19" name="Tabel 2">
            <a:extLst>
              <a:ext uri="{FF2B5EF4-FFF2-40B4-BE49-F238E27FC236}">
                <a16:creationId xmlns:a16="http://schemas.microsoft.com/office/drawing/2014/main" id="{E80CD54F-AE11-45EC-9BD3-DA5BFE885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355344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AVB105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20" name="Tekstvak 19">
            <a:extLst>
              <a:ext uri="{FF2B5EF4-FFF2-40B4-BE49-F238E27FC236}">
                <a16:creationId xmlns:a16="http://schemas.microsoft.com/office/drawing/2014/main" id="{191C20A4-28A2-4597-9EED-C080008834BB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3C61B99-3164-40E9-84A1-5E7031EBC70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4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4F3D6B15-0D16-482F-8754-48C18996502B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2" name="Rond diagonale hoek rechthoek 25">
            <a:hlinkClick r:id="rId4" action="ppaction://hlinksldjump"/>
            <a:extLst>
              <a:ext uri="{FF2B5EF4-FFF2-40B4-BE49-F238E27FC236}">
                <a16:creationId xmlns:a16="http://schemas.microsoft.com/office/drawing/2014/main" id="{910060DF-D1EB-4900-ACF8-3CDD7B8D2AB5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23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DA29D9CC-3DAD-46A9-9DFD-7BA857FC83AA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15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+mj-lt"/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latin typeface="+mj-lt"/>
                <a:cs typeface="Calibri" panose="020F0502020204030204" pitchFamily="34" charset="0"/>
              </a:rPr>
            </a:br>
            <a:r>
              <a:rPr lang="nl-NL" sz="2400" dirty="0">
                <a:latin typeface="+mj-lt"/>
                <a:cs typeface="Calibri" panose="020F0502020204030204" pitchFamily="34" charset="0"/>
              </a:rPr>
              <a:t>Wat gaat u bieden?</a:t>
            </a:r>
          </a:p>
        </p:txBody>
      </p:sp>
      <p:sp>
        <p:nvSpPr>
          <p:cNvPr id="17" name="Rond diagonale hoek rechthoek 24">
            <a:hlinkClick r:id="rId4" action="ppaction://hlinksldjump"/>
            <a:extLst>
              <a:ext uri="{FF2B5EF4-FFF2-40B4-BE49-F238E27FC236}">
                <a16:creationId xmlns:a16="http://schemas.microsoft.com/office/drawing/2014/main" id="{CEBF119E-6144-4A2D-8F67-4539A61B61A3}"/>
              </a:ext>
            </a:extLst>
          </p:cNvPr>
          <p:cNvSpPr/>
          <p:nvPr/>
        </p:nvSpPr>
        <p:spPr>
          <a:xfrm>
            <a:off x="3240000" y="3825186"/>
            <a:ext cx="55080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1</a:t>
            </a:r>
            <a:r>
              <a:rPr lang="nl-NL" sz="2400" dirty="0">
                <a:solidFill>
                  <a:srgbClr val="FF0000"/>
                </a:solidFill>
                <a:latin typeface="+mj-lt"/>
              </a:rPr>
              <a:t>♥</a:t>
            </a:r>
          </a:p>
        </p:txBody>
      </p:sp>
      <p:sp>
        <p:nvSpPr>
          <p:cNvPr id="18" name="Rond diagonale hoek rechthoek 25">
            <a:hlinkClick r:id="rId7" action="ppaction://hlinksldjump"/>
            <a:extLst>
              <a:ext uri="{FF2B5EF4-FFF2-40B4-BE49-F238E27FC236}">
                <a16:creationId xmlns:a16="http://schemas.microsoft.com/office/drawing/2014/main" id="{9365384B-1B4C-4F08-B88B-EBA68A5F0157}"/>
              </a:ext>
            </a:extLst>
          </p:cNvPr>
          <p:cNvSpPr/>
          <p:nvPr/>
        </p:nvSpPr>
        <p:spPr>
          <a:xfrm>
            <a:off x="3240000" y="3240000"/>
            <a:ext cx="55080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1</a:t>
            </a:r>
            <a:r>
              <a:rPr lang="nl-NL" sz="2400" dirty="0">
                <a:solidFill>
                  <a:srgbClr val="FF0000"/>
                </a:solidFill>
                <a:latin typeface="+mj-lt"/>
              </a:rPr>
              <a:t>♦</a:t>
            </a:r>
          </a:p>
        </p:txBody>
      </p:sp>
      <p:sp>
        <p:nvSpPr>
          <p:cNvPr id="22" name="Rond diagonale hoek rechthoek 26">
            <a:hlinkClick r:id="rId7" action="ppaction://hlinksldjump"/>
            <a:extLst>
              <a:ext uri="{FF2B5EF4-FFF2-40B4-BE49-F238E27FC236}">
                <a16:creationId xmlns:a16="http://schemas.microsoft.com/office/drawing/2014/main" id="{294985BB-0F4D-4932-A8E7-8EB3B4CA9059}"/>
              </a:ext>
            </a:extLst>
          </p:cNvPr>
          <p:cNvSpPr/>
          <p:nvPr/>
        </p:nvSpPr>
        <p:spPr>
          <a:xfrm>
            <a:off x="3240000" y="4410372"/>
            <a:ext cx="55080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1SA</a:t>
            </a:r>
          </a:p>
        </p:txBody>
      </p:sp>
      <p:graphicFrame>
        <p:nvGraphicFramePr>
          <p:cNvPr id="23" name="Tabel 2">
            <a:extLst>
              <a:ext uri="{FF2B5EF4-FFF2-40B4-BE49-F238E27FC236}">
                <a16:creationId xmlns:a16="http://schemas.microsoft.com/office/drawing/2014/main" id="{DACFA789-07E3-47D9-A9E0-1A1FF767F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009258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AH1062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HB743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21" name="Tekstvak 20">
            <a:extLst>
              <a:ext uri="{FF2B5EF4-FFF2-40B4-BE49-F238E27FC236}">
                <a16:creationId xmlns:a16="http://schemas.microsoft.com/office/drawing/2014/main" id="{B93CF8C1-23FB-46F9-B5D4-912191CBC374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39FEBEA-D34C-4F84-8B3F-3A26880A2A9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67E8B44B-A2DD-4322-BB14-7964FB7AA0A0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F34BC61-BB4E-4C6A-ADAB-D99EA5FE253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E84A283-EAE8-4419-9BAF-FA84A0FA06D2}"/>
              </a:ext>
            </a:extLst>
          </p:cNvPr>
          <p:cNvSpPr txBox="1"/>
          <p:nvPr/>
        </p:nvSpPr>
        <p:spPr>
          <a:xfrm>
            <a:off x="3240000" y="3240000"/>
            <a:ext cx="55080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, dan zijn dat maximaal 19 punten.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Opent u met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, klopt ook niet.  Zwakke 2.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Opent u met 2 SA, klopt ook niet met een 5-kaart in een hoge kleur.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Open met 2♣.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U kunt daarna of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of 2SA bieden.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DAE22188-A667-8489-2466-83E2BF8ADC28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1153454-DD8A-2ABA-AE62-FA255CEC2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270391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AVB105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19" name="Tabel 2">
            <a:extLst>
              <a:ext uri="{FF2B5EF4-FFF2-40B4-BE49-F238E27FC236}">
                <a16:creationId xmlns:a16="http://schemas.microsoft.com/office/drawing/2014/main" id="{30679FD3-7BA3-489D-97EC-161A0E482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938514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B1065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20" name="Tekstvak 19">
            <a:extLst>
              <a:ext uri="{FF2B5EF4-FFF2-40B4-BE49-F238E27FC236}">
                <a16:creationId xmlns:a16="http://schemas.microsoft.com/office/drawing/2014/main" id="{AA59874C-557F-423D-A443-55B471F3AB99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E847237-C264-4C0D-BDE3-AA7B8BE0B11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4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923F3EDC-0561-4845-A073-4F0B43F1A84F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2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23678B7E-3D14-41D7-9B4C-CB19CB12E800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23" name="Rond diagonale hoek rechthoek 26">
            <a:hlinkClick r:id="rId4" action="ppaction://hlinksldjump"/>
            <a:extLst>
              <a:ext uri="{FF2B5EF4-FFF2-40B4-BE49-F238E27FC236}">
                <a16:creationId xmlns:a16="http://schemas.microsoft.com/office/drawing/2014/main" id="{77F583E0-3310-4453-A084-6B8F820E2F01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533A5B06-36E7-41C6-A608-09F7202D482A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4AFEE71-9357-406B-97C2-D3DDCECD051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DC8000D-CA31-4638-8888-808B5E6FEE6A}"/>
              </a:ext>
            </a:extLst>
          </p:cNvPr>
          <p:cNvSpPr txBox="1"/>
          <p:nvPr/>
        </p:nvSpPr>
        <p:spPr>
          <a:xfrm>
            <a:off x="3240000" y="3240000"/>
            <a:ext cx="5508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twee 4-kaarten openen wij met de laagste. Wij beginnen dus met 1♣.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273749E1-9FBA-116D-942C-8640BF745B84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E934F95-116C-B191-0492-0CC0627D0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431851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B1065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3" name="Tabel 2">
            <a:extLst>
              <a:ext uri="{FF2B5EF4-FFF2-40B4-BE49-F238E27FC236}">
                <a16:creationId xmlns:a16="http://schemas.microsoft.com/office/drawing/2014/main" id="{23A718FD-3D4F-4B4D-81B4-DD952BE8C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12915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109764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4" name="Tekstvak 13">
            <a:extLst>
              <a:ext uri="{FF2B5EF4-FFF2-40B4-BE49-F238E27FC236}">
                <a16:creationId xmlns:a16="http://schemas.microsoft.com/office/drawing/2014/main" id="{08811A29-9968-48DE-9B3E-61C0ABA23AB0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F387003F-9C10-4412-83EE-4F741FE05A9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8" name="Rond diagonale hoek rechthoek 24">
            <a:hlinkClick r:id="rId4" action="ppaction://hlinksldjump"/>
            <a:extLst>
              <a:ext uri="{FF2B5EF4-FFF2-40B4-BE49-F238E27FC236}">
                <a16:creationId xmlns:a16="http://schemas.microsoft.com/office/drawing/2014/main" id="{DDE0DF9A-1C4B-4468-9497-9DD816691A4F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21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09976EEB-EA14-4ED2-8E97-92AF6BC94B8A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22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8B40CB0F-26DE-4829-986A-9A39FB06E530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88E51559-ECE7-409F-A4A9-80F8F9DAB3B6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CBDD773-7879-41B1-B5A2-5E2742BF631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8145D73-38E0-4663-9D72-04428626A72E}"/>
              </a:ext>
            </a:extLst>
          </p:cNvPr>
          <p:cNvSpPr txBox="1"/>
          <p:nvPr/>
        </p:nvSpPr>
        <p:spPr>
          <a:xfrm>
            <a:off x="3240000" y="3240000"/>
            <a:ext cx="5508000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Een 4-kaart ♠, een 4-kaart ♣ en een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5-kaart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Van een 5-kaart en een 4-kaart open wij altijd met de langste.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Daarom openen wij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6CEC5149-430D-5395-EE15-E8D70243BCC7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23EED4A-EECA-CC8A-DE40-C612B9EDF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750583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109764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2" name="Tabel 2">
            <a:extLst>
              <a:ext uri="{FF2B5EF4-FFF2-40B4-BE49-F238E27FC236}">
                <a16:creationId xmlns:a16="http://schemas.microsoft.com/office/drawing/2014/main" id="{9F345354-54D9-4AAB-A142-FA0CD75533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59888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AHV974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7" name="Tekstvak 16">
            <a:extLst>
              <a:ext uri="{FF2B5EF4-FFF2-40B4-BE49-F238E27FC236}">
                <a16:creationId xmlns:a16="http://schemas.microsoft.com/office/drawing/2014/main" id="{6A1F4F96-2DEB-4874-9995-EEEF4B57DB27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742CBE3-B54C-452B-BDAF-3B6FE2337E8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9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F22657A5-7239-4FD8-990A-AD5C6FDF9AD3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20" name="Rond diagonale hoek rechthoek 25">
            <a:hlinkClick r:id="rId4" action="ppaction://hlinksldjump"/>
            <a:extLst>
              <a:ext uri="{FF2B5EF4-FFF2-40B4-BE49-F238E27FC236}">
                <a16:creationId xmlns:a16="http://schemas.microsoft.com/office/drawing/2014/main" id="{12E9D97B-2575-4CC5-B533-A7F605735EBD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21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7F8E2817-91CB-4502-B1BA-A4382AE81A0D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0A5AEFF1-13DA-4983-BD1F-5CF61225FF73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9A60F90-3478-43EF-94D1-2FB5324D9C2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B99BB8F-C395-4577-92E9-EBAE2720E38A}"/>
              </a:ext>
            </a:extLst>
          </p:cNvPr>
          <p:cNvSpPr txBox="1"/>
          <p:nvPr/>
        </p:nvSpPr>
        <p:spPr>
          <a:xfrm>
            <a:off x="3240000" y="3240000"/>
            <a:ext cx="5508000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Weliswaar 15 punten, maar geen SA verdeling.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Van een 4-kaart en een 5-kaart openen wij in de langste kleur.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Dus beginnen wij me 1♠.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58737BA8-80B6-544C-A475-C62F4DC5BE73}"/>
              </a:ext>
            </a:extLst>
          </p:cNvPr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149C58C-6E54-ED37-DE6A-7F9657420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345886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AHV974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5" name="Tabel 2">
            <a:extLst>
              <a:ext uri="{FF2B5EF4-FFF2-40B4-BE49-F238E27FC236}">
                <a16:creationId xmlns:a16="http://schemas.microsoft.com/office/drawing/2014/main" id="{FE31BE77-D1A0-4F5D-9A8C-439158817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195876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5" name="Tekstvak 14">
            <a:extLst>
              <a:ext uri="{FF2B5EF4-FFF2-40B4-BE49-F238E27FC236}">
                <a16:creationId xmlns:a16="http://schemas.microsoft.com/office/drawing/2014/main" id="{08BD3B39-4828-4984-977B-C3B2D30DF2EA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2E8A922-9FB3-41F3-9740-D94EA4E9061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8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396157F8-B9A4-421A-8E61-C4F612CFE9C8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19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B195D20B-ABD0-4B88-8F2D-62A1B9BA70A3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21" name="Rond diagonale hoek rechthoek 26">
            <a:hlinkClick r:id="rId4" action="ppaction://hlinksldjump"/>
            <a:extLst>
              <a:ext uri="{FF2B5EF4-FFF2-40B4-BE49-F238E27FC236}">
                <a16:creationId xmlns:a16="http://schemas.microsoft.com/office/drawing/2014/main" id="{86C84CCA-839F-41B4-BAC2-2047768A878D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30C73698-A32B-43A5-BA57-43DD7CCC6399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6573798-2D48-4885-92F4-80B14F0BCE3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FD3547B-BB44-4D46-ABD2-FACEF90100E6}"/>
              </a:ext>
            </a:extLst>
          </p:cNvPr>
          <p:cNvSpPr txBox="1"/>
          <p:nvPr/>
        </p:nvSpPr>
        <p:spPr>
          <a:xfrm>
            <a:off x="3240000" y="3240000"/>
            <a:ext cx="55080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Te weinig punten om 1 Sans Atout te openen. En van twee 4-kaarten open wij altijd met de laagste.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Met deze hand beginnen wij dus met 1♣.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3E67FF47-D379-4335-97A7-DC520A3BF7FE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1103866-55C2-FEB1-5DE8-4AC926AD8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636987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2" name="Tabel 2">
            <a:extLst>
              <a:ext uri="{FF2B5EF4-FFF2-40B4-BE49-F238E27FC236}">
                <a16:creationId xmlns:a16="http://schemas.microsoft.com/office/drawing/2014/main" id="{423278AF-FE2F-4DD3-A761-BD4161D88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544827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9" name="Tekstvak 18">
            <a:extLst>
              <a:ext uri="{FF2B5EF4-FFF2-40B4-BE49-F238E27FC236}">
                <a16:creationId xmlns:a16="http://schemas.microsoft.com/office/drawing/2014/main" id="{0D29827B-4822-4134-959F-D552E8C1E46A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924AB37-C523-4A5C-90FE-3786472774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4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0B757420-F469-4D7B-9C20-6CF0FBED4FED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21" name="Rond diagonale hoek rechthoek 25">
            <a:hlinkClick r:id="rId4" action="ppaction://hlinksldjump"/>
            <a:extLst>
              <a:ext uri="{FF2B5EF4-FFF2-40B4-BE49-F238E27FC236}">
                <a16:creationId xmlns:a16="http://schemas.microsoft.com/office/drawing/2014/main" id="{02B77210-634C-48F0-8BD3-10D72BDE0085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23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D4FE6071-3CBE-4BC6-B398-ADECAD4F3B57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465495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3BD7CF3C-E4F7-4808-91C9-FDD52BEF3F6C}"/>
              </a:ext>
            </a:extLst>
          </p:cNvPr>
          <p:cNvSpPr txBox="1"/>
          <p:nvPr/>
        </p:nvSpPr>
        <p:spPr>
          <a:xfrm>
            <a:off x="3240000" y="3240000"/>
            <a:ext cx="55080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heeft wel 16 punten, maar geen SA verdeling.  Daarom valt 1 SA af.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En van twee 5-kaarten openen wij met de hoogste. Ik open dus met 1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936A6491-AFFE-42AB-8D3D-17ADD60F72F5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AC401EA8-44D1-4F9A-9A1B-16250079C16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2" name="Rond diagonale hoek rechthoek 15">
            <a:extLst>
              <a:ext uri="{FF2B5EF4-FFF2-40B4-BE49-F238E27FC236}">
                <a16:creationId xmlns:a16="http://schemas.microsoft.com/office/drawing/2014/main" id="{1006C746-32BE-EDE0-B7A7-FEFCDE4F7680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+mj-lt"/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latin typeface="+mj-lt"/>
                <a:cs typeface="Calibri" panose="020F0502020204030204" pitchFamily="34" charset="0"/>
              </a:rPr>
            </a:br>
            <a:r>
              <a:rPr lang="nl-NL" sz="2400" dirty="0">
                <a:latin typeface="+mj-lt"/>
                <a:cs typeface="Calibri" panose="020F0502020204030204" pitchFamily="34" charset="0"/>
              </a:rPr>
              <a:t>Wat gaat u bieden?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A1B52F5-E478-06D7-3712-C90C117AC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047904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AH1062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HB743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9A36225A-41B2-4C94-B37D-33CB61D63457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3C91906-42D1-4CF9-9883-A88CE498CEC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18D065A-C6B8-4092-B3E9-6A1126A71E08}"/>
              </a:ext>
            </a:extLst>
          </p:cNvPr>
          <p:cNvSpPr txBox="1"/>
          <p:nvPr/>
        </p:nvSpPr>
        <p:spPr>
          <a:xfrm>
            <a:off x="3240000" y="3240000"/>
            <a:ext cx="5508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Te weinig om met 2 SA, teveel punten om met 1 Sans Atout te openen. Open gewoon met 1♣, de laagste van twee 4-kaarten. 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48FEFC8B-8260-CDD3-F938-191225779411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C03E95AF-A56A-DF03-A491-03329DFEE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768293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0" name="Tabel 2">
            <a:extLst>
              <a:ext uri="{FF2B5EF4-FFF2-40B4-BE49-F238E27FC236}">
                <a16:creationId xmlns:a16="http://schemas.microsoft.com/office/drawing/2014/main" id="{11E7F2EC-9ECE-474A-8A82-7C712077F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938963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V9732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4" name="Tekstvak 13">
            <a:extLst>
              <a:ext uri="{FF2B5EF4-FFF2-40B4-BE49-F238E27FC236}">
                <a16:creationId xmlns:a16="http://schemas.microsoft.com/office/drawing/2014/main" id="{B4FBE66B-C7FB-4E0D-AFA8-9389B11E0E15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7F00A7E-BF43-4CCC-A58C-F0528DC8214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8" name="Rond diagonale hoek rechthoek 24">
            <a:hlinkClick r:id="rId4" action="ppaction://hlinksldjump"/>
            <a:extLst>
              <a:ext uri="{FF2B5EF4-FFF2-40B4-BE49-F238E27FC236}">
                <a16:creationId xmlns:a16="http://schemas.microsoft.com/office/drawing/2014/main" id="{D98F8470-1B12-491B-A5F3-AB7003D5D6C0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21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D93F1813-FEF7-4B51-B029-9B7DA6F32907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22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D755C9A4-9C27-4D0C-A177-6DDAFC80AC2B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C38BC0DC-138C-4A89-ADE7-4B7F7CF94937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635EA85-07FA-41A4-AE6D-9749CCCD31C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CE435CCE-403D-4997-902F-A43BAF47FFF2}"/>
              </a:ext>
            </a:extLst>
          </p:cNvPr>
          <p:cNvSpPr txBox="1"/>
          <p:nvPr/>
        </p:nvSpPr>
        <p:spPr>
          <a:xfrm>
            <a:off x="3240000" y="3240000"/>
            <a:ext cx="5508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Een 6-kaart ♣ en een 5-kaart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Wij openen dan ook altijd met de langste.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Dus 1♣ is de juiste opening.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69C2C293-4590-CAB4-6DB9-3548FEF8BCCD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E157DFB-E6E4-F022-4BC4-78CF19115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520014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V9732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1" name="Tabel 2">
            <a:extLst>
              <a:ext uri="{FF2B5EF4-FFF2-40B4-BE49-F238E27FC236}">
                <a16:creationId xmlns:a16="http://schemas.microsoft.com/office/drawing/2014/main" id="{655119E0-3A2B-4DD8-B951-FB73DFDE7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851100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A654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4" name="Tekstvak 13">
            <a:extLst>
              <a:ext uri="{FF2B5EF4-FFF2-40B4-BE49-F238E27FC236}">
                <a16:creationId xmlns:a16="http://schemas.microsoft.com/office/drawing/2014/main" id="{0D362B10-994B-448B-A542-DB6C94AC98DA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603239E-DF39-48C4-B9D1-D341DF31A23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6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F954885E-BA45-4B3F-9125-E50B372BFFF1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2" name="Rond diagonale hoek rechthoek 25">
            <a:hlinkClick r:id="rId4" action="ppaction://hlinksldjump"/>
            <a:extLst>
              <a:ext uri="{FF2B5EF4-FFF2-40B4-BE49-F238E27FC236}">
                <a16:creationId xmlns:a16="http://schemas.microsoft.com/office/drawing/2014/main" id="{B9BCA1A1-03AF-4E70-B3B6-6D4F60FFDB8E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23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304664D2-7062-4434-A3DC-6B53672B1D89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58DD8131-F6BF-4625-9F4C-BD37F89C5303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3E6D562-ACE3-476A-8B13-8C11A9D99C6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5FD86E0-6A5E-4B52-A285-A5BFFCCE4A47}"/>
              </a:ext>
            </a:extLst>
          </p:cNvPr>
          <p:cNvSpPr txBox="1"/>
          <p:nvPr/>
        </p:nvSpPr>
        <p:spPr>
          <a:xfrm>
            <a:off x="3240000" y="3240000"/>
            <a:ext cx="55080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14 punten en twee 4-kaarten.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Normaal openen wij dan met de laagste.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Dan zou u nu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moeten openen.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Maar dat mag niet, want met een opening van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belooft u minimaal een 5-kaart.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Deze hand openen wij dus met 1♣.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5400E9BE-35DC-9386-D6A3-35C1D471CFD5}"/>
              </a:ext>
            </a:extLst>
          </p:cNvPr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FB816FC-D80E-538C-2A4C-CBD697571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593097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A654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1" name="Tabel 2">
            <a:extLst>
              <a:ext uri="{FF2B5EF4-FFF2-40B4-BE49-F238E27FC236}">
                <a16:creationId xmlns:a16="http://schemas.microsoft.com/office/drawing/2014/main" id="{8B98E354-9CA3-4B5E-AD93-9BFC9E10C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596228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4" name="Tekstvak 13">
            <a:extLst>
              <a:ext uri="{FF2B5EF4-FFF2-40B4-BE49-F238E27FC236}">
                <a16:creationId xmlns:a16="http://schemas.microsoft.com/office/drawing/2014/main" id="{E7D4AB1B-0A54-4097-A155-6F2948665439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FA06EE1F-B6E2-47B3-9208-96CC475FE76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6" name="Rond diagonale hoek rechthoek 24">
            <a:hlinkClick r:id="rId4" action="ppaction://hlinksldjump"/>
            <a:extLst>
              <a:ext uri="{FF2B5EF4-FFF2-40B4-BE49-F238E27FC236}">
                <a16:creationId xmlns:a16="http://schemas.microsoft.com/office/drawing/2014/main" id="{FE9A8605-7375-4ED5-9BC0-35186AC80C97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22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ABEA6544-6122-4A3A-8A21-C60DB7201E5B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23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578D6B47-05C8-4BAB-899F-6428A65D1CC0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2B0781A6-D547-4FAF-A4F2-BE14AD12193B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B68A520-FA32-4139-A111-06F3E88A2F8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A7C49BA-E1E2-4029-B987-0CBBB4380C74}"/>
              </a:ext>
            </a:extLst>
          </p:cNvPr>
          <p:cNvSpPr txBox="1"/>
          <p:nvPr/>
        </p:nvSpPr>
        <p:spPr>
          <a:xfrm>
            <a:off x="3240000" y="3240000"/>
            <a:ext cx="55080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Een mooie 16 punter.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Maar geen SA verdeling.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De 5-kaart ♠ moet u tegenhouden om met 1SA te openen. Open gewoon met 1♠.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28B04FAA-DF59-D6A2-8295-D24B53E0E641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46F8363-25E8-75A5-2217-6717B14AD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269203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19" name="Tabel 2">
            <a:extLst>
              <a:ext uri="{FF2B5EF4-FFF2-40B4-BE49-F238E27FC236}">
                <a16:creationId xmlns:a16="http://schemas.microsoft.com/office/drawing/2014/main" id="{1D1877A6-CC50-41A0-8A94-1A892604B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21191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AHVB53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20" name="Tekstvak 19">
            <a:extLst>
              <a:ext uri="{FF2B5EF4-FFF2-40B4-BE49-F238E27FC236}">
                <a16:creationId xmlns:a16="http://schemas.microsoft.com/office/drawing/2014/main" id="{DBE77DA5-1CB2-4561-A77C-B8AB4F47258F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7A311F0-A517-4D9D-9228-1AA3ACF7C1B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4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7B050C53-781F-4384-B2C5-7FE91B2B734B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15" name="Rond diagonale hoek rechthoek 25">
            <a:hlinkClick r:id="rId4" action="ppaction://hlinksldjump"/>
            <a:extLst>
              <a:ext uri="{FF2B5EF4-FFF2-40B4-BE49-F238E27FC236}">
                <a16:creationId xmlns:a16="http://schemas.microsoft.com/office/drawing/2014/main" id="{5AF07416-4D8F-481E-B81D-3714BD83460C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2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BC0994A8-3B02-4B4A-8C9F-90D479E233A7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31561C4F-9BD9-4F27-A1D5-A68D4974613B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C82EE942-82AE-43BF-82DB-EC313B639D3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0AF8D1B-7FB9-4388-8E5A-6C5A5C52B949}"/>
              </a:ext>
            </a:extLst>
          </p:cNvPr>
          <p:cNvSpPr txBox="1"/>
          <p:nvPr/>
        </p:nvSpPr>
        <p:spPr>
          <a:xfrm>
            <a:off x="3240000" y="3240000"/>
            <a:ext cx="55080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19 punten.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Te weinig punten om met 2♣ te openen.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En een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opening is een zwakke 2.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Dat kan dus helemaal niet.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Daarom openen wij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Dat belooft 12 t/m 19 punten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F96039D5-FEDE-F2B4-8464-22FF33ADC8C6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5A95DA7-991E-3056-E898-1197148CF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499420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AHVB53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17" name="Tabel 2">
            <a:extLst>
              <a:ext uri="{FF2B5EF4-FFF2-40B4-BE49-F238E27FC236}">
                <a16:creationId xmlns:a16="http://schemas.microsoft.com/office/drawing/2014/main" id="{D64337E7-1F2F-47BA-B4D7-D0654B5DC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33713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VB109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8" name="Tekstvak 17">
            <a:extLst>
              <a:ext uri="{FF2B5EF4-FFF2-40B4-BE49-F238E27FC236}">
                <a16:creationId xmlns:a16="http://schemas.microsoft.com/office/drawing/2014/main" id="{53A3D150-1E20-4CC7-B166-743CA9BB5D39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4415040-7818-4877-8B4D-BB2A43D3D12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20" name="Rond diagonale hoek rechthoek 24">
            <a:hlinkClick r:id="rId4" action="ppaction://hlinksldjump"/>
            <a:extLst>
              <a:ext uri="{FF2B5EF4-FFF2-40B4-BE49-F238E27FC236}">
                <a16:creationId xmlns:a16="http://schemas.microsoft.com/office/drawing/2014/main" id="{A9BE97FA-9272-4C61-A8FA-095FFBDF64C3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21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9C3C8BDE-8A0F-4520-B393-A3E403C784A1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22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1DE440B6-717A-4A4D-9919-40EEEE0FD87F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latin typeface="+mj-lt"/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latin typeface="+mj-lt"/>
                <a:cs typeface="Calibri" panose="020F0502020204030204" pitchFamily="34" charset="0"/>
              </a:rPr>
            </a:br>
            <a:r>
              <a:rPr lang="nl-NL" sz="2400">
                <a:latin typeface="+mj-lt"/>
                <a:cs typeface="Calibri" panose="020F0502020204030204" pitchFamily="34" charset="0"/>
              </a:rPr>
              <a:t>Wat gaat u bieden?</a:t>
            </a:r>
            <a:endParaRPr lang="nl-NL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ABA05879-727B-45DB-BF58-D1F3EADABD04}"/>
              </a:ext>
            </a:extLst>
          </p:cNvPr>
          <p:cNvSpPr/>
          <p:nvPr/>
        </p:nvSpPr>
        <p:spPr>
          <a:xfrm>
            <a:off x="3240000" y="3826699"/>
            <a:ext cx="55548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1SA</a:t>
            </a:r>
          </a:p>
        </p:txBody>
      </p:sp>
      <p:sp>
        <p:nvSpPr>
          <p:cNvPr id="15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292A19AC-9E1B-49A1-BCC1-1BD4BFD42F6F}"/>
              </a:ext>
            </a:extLst>
          </p:cNvPr>
          <p:cNvSpPr/>
          <p:nvPr/>
        </p:nvSpPr>
        <p:spPr>
          <a:xfrm>
            <a:off x="3240000" y="3240000"/>
            <a:ext cx="55548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1♣</a:t>
            </a:r>
          </a:p>
        </p:txBody>
      </p:sp>
      <p:sp>
        <p:nvSpPr>
          <p:cNvPr id="16" name="Rond diagonale hoek rechthoek 26">
            <a:hlinkClick r:id="rId4" action="ppaction://hlinksldjump"/>
            <a:extLst>
              <a:ext uri="{FF2B5EF4-FFF2-40B4-BE49-F238E27FC236}">
                <a16:creationId xmlns:a16="http://schemas.microsoft.com/office/drawing/2014/main" id="{CBD43CEB-E994-43F7-85FB-EA4001CAD367}"/>
              </a:ext>
            </a:extLst>
          </p:cNvPr>
          <p:cNvSpPr/>
          <p:nvPr/>
        </p:nvSpPr>
        <p:spPr>
          <a:xfrm>
            <a:off x="3240000" y="4413399"/>
            <a:ext cx="55548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</a:rPr>
              <a:t>2SA</a:t>
            </a:r>
          </a:p>
        </p:txBody>
      </p:sp>
      <p:graphicFrame>
        <p:nvGraphicFramePr>
          <p:cNvPr id="22" name="Tabel 2">
            <a:extLst>
              <a:ext uri="{FF2B5EF4-FFF2-40B4-BE49-F238E27FC236}">
                <a16:creationId xmlns:a16="http://schemas.microsoft.com/office/drawing/2014/main" id="{4C3EC28C-291A-45B5-9EC3-C35F8C9E8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04537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21" name="Tekstvak 20">
            <a:extLst>
              <a:ext uri="{FF2B5EF4-FFF2-40B4-BE49-F238E27FC236}">
                <a16:creationId xmlns:a16="http://schemas.microsoft.com/office/drawing/2014/main" id="{7A10A932-600D-4A86-A4E7-E3BFCC9512E3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1117771-5B0D-4595-A465-7141D1C425E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F5283FC3-0B84-42DA-903D-8C23FC2ADD74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AF8A37A3-584E-4E33-A4D3-CF8F7C92ED8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41313EB-A9C1-4714-A4E5-F659EE5B1781}"/>
              </a:ext>
            </a:extLst>
          </p:cNvPr>
          <p:cNvSpPr txBox="1"/>
          <p:nvPr/>
        </p:nvSpPr>
        <p:spPr>
          <a:xfrm>
            <a:off x="3240000" y="3240000"/>
            <a:ext cx="55080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15 punten en geen SA verdeling. Het is de singelton ♣. Wij hebben drie 4-kaarten. Normaal zouden wij met de middelste openen. Maar dat mag niet. Wanneer wij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openen, dan beloven wij een 5-kaart.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Daarom open wij deze hand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C67D9983-0A66-FBE7-5449-68EC0A93D8D3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548433-D12F-439E-3F86-4482877D4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644997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VB109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AH105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1" name="Tabel 2">
            <a:extLst>
              <a:ext uri="{FF2B5EF4-FFF2-40B4-BE49-F238E27FC236}">
                <a16:creationId xmlns:a16="http://schemas.microsoft.com/office/drawing/2014/main" id="{D4E7BB94-AE17-4792-B87B-8CD478904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920736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4" name="Tekstvak 13">
            <a:extLst>
              <a:ext uri="{FF2B5EF4-FFF2-40B4-BE49-F238E27FC236}">
                <a16:creationId xmlns:a16="http://schemas.microsoft.com/office/drawing/2014/main" id="{87050979-F8BF-4269-832B-809582340017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F0332363-1023-4AA2-8BF0-A44C19C7058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6" name="Rond diagonale hoek rechthoek 24">
            <a:hlinkClick r:id="rId4" action="ppaction://hlinksldjump"/>
            <a:extLst>
              <a:ext uri="{FF2B5EF4-FFF2-40B4-BE49-F238E27FC236}">
                <a16:creationId xmlns:a16="http://schemas.microsoft.com/office/drawing/2014/main" id="{4C0AAD19-BE48-4EB6-B960-E43E0DED2894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17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EACEF61C-1105-4D01-AC5B-633684DCFE47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22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E3EAA6E5-5CD8-42F4-BA5D-8A930578C2CD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0AFC3EF9-53A7-4830-985F-75A4AF234BEE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DDCD476-9E9B-4EFD-9271-4ED4C3A292F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A743306-786C-4A9E-855B-DEFC73ABD7A9}"/>
              </a:ext>
            </a:extLst>
          </p:cNvPr>
          <p:cNvSpPr txBox="1"/>
          <p:nvPr/>
        </p:nvSpPr>
        <p:spPr>
          <a:xfrm>
            <a:off x="3240000" y="3240000"/>
            <a:ext cx="55080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gaat hier om, of wij 2♣ of met 2SA openen. 2♣ belooft een hand met 20+ punten die niet geschikt is om 2SA te openen. Let op de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48E56FAE-1769-5F81-07CE-8AC3BE7D9314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U mag starten met bieden. </a:t>
            </a:r>
            <a:br>
              <a:rPr lang="nl-NL" sz="2400" dirty="0">
                <a:cs typeface="Calibri" panose="020F0502020204030204" pitchFamily="34" charset="0"/>
              </a:rPr>
            </a:br>
            <a:r>
              <a:rPr lang="nl-NL" sz="2400" dirty="0">
                <a:cs typeface="Calibri" panose="020F0502020204030204" pitchFamily="34" charset="0"/>
              </a:rPr>
              <a:t>Wat gaat u bieden?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01B4F18-6AD4-5984-B47A-4E67E87FC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67799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rode vraagnummers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81F8B824-1648-4AE1-A2BA-A629FAD3BB8E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31703CE-FCCB-499C-8308-8D24A5761DB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0AA4BF9-542D-47A8-8E8D-BF8955B6BD0A}"/>
              </a:ext>
            </a:extLst>
          </p:cNvPr>
          <p:cNvSpPr txBox="1"/>
          <p:nvPr/>
        </p:nvSpPr>
        <p:spPr>
          <a:xfrm>
            <a:off x="467544" y="1120089"/>
            <a:ext cx="8492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1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613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C7C9BEAD-F3C1-4DF3-8BE3-5059DA245810}"/>
              </a:ext>
            </a:extLst>
          </p:cNvPr>
          <p:cNvSpPr txBox="1"/>
          <p:nvPr/>
        </p:nvSpPr>
        <p:spPr>
          <a:xfrm>
            <a:off x="3240000" y="3240000"/>
            <a:ext cx="55080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Handen zoals deze krijgen wij wel eens.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21 punten en van alle kleuren minimaal een 2-kaart.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Geen hoge 5-kaart en geen lage 6-kaart.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Een prachtige evenwichtige hand.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Wij open dus met 2 Sans Atout.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CBA92F88-AEBF-406E-A303-E3670DEC3627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35D7DAD-BF44-49F4-A833-BF34A9FC2F4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2453728A-3071-84E4-2DC7-EE36B8BF05A2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latin typeface="+mj-lt"/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latin typeface="+mj-lt"/>
                <a:cs typeface="Calibri" panose="020F0502020204030204" pitchFamily="34" charset="0"/>
              </a:rPr>
            </a:br>
            <a:r>
              <a:rPr lang="nl-NL" sz="2400">
                <a:latin typeface="+mj-lt"/>
                <a:cs typeface="Calibri" panose="020F0502020204030204" pitchFamily="34" charset="0"/>
              </a:rPr>
              <a:t>Wat gaat u bieden?</a:t>
            </a:r>
            <a:endParaRPr lang="nl-NL" sz="2400" dirty="0">
              <a:latin typeface="+mj-lt"/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A75F146-2772-2395-4759-8FC1FEB004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150013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AH6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4">
            <a:hlinkClick r:id="rId4" action="ppaction://hlinksldjump"/>
            <a:extLst>
              <a:ext uri="{FF2B5EF4-FFF2-40B4-BE49-F238E27FC236}">
                <a16:creationId xmlns:a16="http://schemas.microsoft.com/office/drawing/2014/main" id="{8F3700CE-6BE4-4B15-AE7A-689B7FB6205C}"/>
              </a:ext>
            </a:extLst>
          </p:cNvPr>
          <p:cNvSpPr/>
          <p:nvPr/>
        </p:nvSpPr>
        <p:spPr>
          <a:xfrm>
            <a:off x="3240000" y="3828046"/>
            <a:ext cx="55080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17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176B46D4-49D8-409E-8F2F-FA03BE99381A}"/>
              </a:ext>
            </a:extLst>
          </p:cNvPr>
          <p:cNvSpPr/>
          <p:nvPr/>
        </p:nvSpPr>
        <p:spPr>
          <a:xfrm>
            <a:off x="3240000" y="3240000"/>
            <a:ext cx="55080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18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0755F021-9E8A-4A9B-8EA7-80652AD062F1}"/>
              </a:ext>
            </a:extLst>
          </p:cNvPr>
          <p:cNvSpPr/>
          <p:nvPr/>
        </p:nvSpPr>
        <p:spPr>
          <a:xfrm>
            <a:off x="3240000" y="4416093"/>
            <a:ext cx="55080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graphicFrame>
        <p:nvGraphicFramePr>
          <p:cNvPr id="19" name="Tabel 2">
            <a:extLst>
              <a:ext uri="{FF2B5EF4-FFF2-40B4-BE49-F238E27FC236}">
                <a16:creationId xmlns:a16="http://schemas.microsoft.com/office/drawing/2014/main" id="{252D964E-BCD1-47EC-ABF7-FF1078DDF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096003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22" name="Tekstvak 21">
            <a:extLst>
              <a:ext uri="{FF2B5EF4-FFF2-40B4-BE49-F238E27FC236}">
                <a16:creationId xmlns:a16="http://schemas.microsoft.com/office/drawing/2014/main" id="{D9FB6E02-5A22-47A6-99EB-F7FA8BB77AAC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04061E65-85FC-4613-9A91-E774B2DD99A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0380E85A-639C-45CB-8F30-AB40101AFDFA}"/>
              </a:ext>
            </a:extLst>
          </p:cNvPr>
          <p:cNvSpPr txBox="1"/>
          <p:nvPr/>
        </p:nvSpPr>
        <p:spPr>
          <a:xfrm>
            <a:off x="3240000" y="3240000"/>
            <a:ext cx="55080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Een hand met van alle kleuren minimaal 2 kaarten. Toch is deze 17 punter niet geschikt om 1 SA te openen.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Nu open ik gewoon 1 ♣ . 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A613EAB-B6A0-4F2A-9C07-1C43648CDAD4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8907940-E7D8-49A7-A1BE-29BEA2DC9F6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82BEC7C5-18EA-E2B4-F11C-3D3A138DAB52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CD1F6FB-1F2C-19A0-FF83-D8ED38CB5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952086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AB42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cs typeface="Calibri" panose="020F0502020204030204" pitchFamily="34" charset="0"/>
              </a:rPr>
              <a:t>U mag starten met bieden. </a:t>
            </a:r>
            <a:br>
              <a:rPr lang="nl-NL" sz="2400">
                <a:cs typeface="Calibri" panose="020F0502020204030204" pitchFamily="34" charset="0"/>
              </a:rPr>
            </a:br>
            <a:r>
              <a:rPr lang="nl-NL" sz="2400">
                <a:cs typeface="Calibri" panose="020F0502020204030204" pitchFamily="34" charset="0"/>
              </a:rPr>
              <a:t>Wat gaat u bieden?</a:t>
            </a:r>
            <a:endParaRPr lang="nl-NL" sz="2400" dirty="0">
              <a:cs typeface="Calibri" panose="020F0502020204030204" pitchFamily="34" charset="0"/>
            </a:endParaRP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66FD4D80-4FBE-4FA7-AADC-CF600D5B84A1}"/>
              </a:ext>
            </a:extLst>
          </p:cNvPr>
          <p:cNvSpPr/>
          <p:nvPr/>
        </p:nvSpPr>
        <p:spPr>
          <a:xfrm>
            <a:off x="3240000" y="3818279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18" name="Rond diagonale hoek rechthoek 25">
            <a:hlinkClick r:id="rId4" action="ppaction://hlinksldjump"/>
            <a:extLst>
              <a:ext uri="{FF2B5EF4-FFF2-40B4-BE49-F238E27FC236}">
                <a16:creationId xmlns:a16="http://schemas.microsoft.com/office/drawing/2014/main" id="{DBD7ABF3-ADCD-4508-A569-6EC74497EB82}"/>
              </a:ext>
            </a:extLst>
          </p:cNvPr>
          <p:cNvSpPr/>
          <p:nvPr/>
        </p:nvSpPr>
        <p:spPr>
          <a:xfrm>
            <a:off x="3240000" y="3222000"/>
            <a:ext cx="55224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19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A9CF9A2A-267C-4EB6-AFDB-C204ED22A6AB}"/>
              </a:ext>
            </a:extLst>
          </p:cNvPr>
          <p:cNvSpPr/>
          <p:nvPr/>
        </p:nvSpPr>
        <p:spPr>
          <a:xfrm>
            <a:off x="3226459" y="4414558"/>
            <a:ext cx="55224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graphicFrame>
        <p:nvGraphicFramePr>
          <p:cNvPr id="20" name="Tabel 2">
            <a:extLst>
              <a:ext uri="{FF2B5EF4-FFF2-40B4-BE49-F238E27FC236}">
                <a16:creationId xmlns:a16="http://schemas.microsoft.com/office/drawing/2014/main" id="{36F4C938-F198-4963-92DA-3D7B111BA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696050"/>
              </p:ext>
            </p:extLst>
          </p:nvPr>
        </p:nvGraphicFramePr>
        <p:xfrm>
          <a:off x="396000" y="3240000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H874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  <a:endParaRPr lang="nl-NL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  <p:sp>
        <p:nvSpPr>
          <p:cNvPr id="16" name="Tekstvak 15">
            <a:extLst>
              <a:ext uri="{FF2B5EF4-FFF2-40B4-BE49-F238E27FC236}">
                <a16:creationId xmlns:a16="http://schemas.microsoft.com/office/drawing/2014/main" id="{DF3387C9-56B9-4D22-AEED-3C106ECBD58C}"/>
              </a:ext>
            </a:extLst>
          </p:cNvPr>
          <p:cNvSpPr txBox="1"/>
          <p:nvPr/>
        </p:nvSpPr>
        <p:spPr>
          <a:xfrm>
            <a:off x="6997694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0B0F573-DDB9-4BA7-8F76-0A31F198347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1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3804</Words>
  <Application>Microsoft Office PowerPoint</Application>
  <PresentationFormat>Diavoorstelling (4:3)</PresentationFormat>
  <Paragraphs>1057</Paragraphs>
  <Slides>53</Slides>
  <Notes>52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675</cp:revision>
  <dcterms:created xsi:type="dcterms:W3CDTF">2012-09-16T12:51:46Z</dcterms:created>
  <dcterms:modified xsi:type="dcterms:W3CDTF">2023-02-25T10:07:25Z</dcterms:modified>
</cp:coreProperties>
</file>